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64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2" r:id="rId6"/>
    <p:sldId id="267" r:id="rId7"/>
    <p:sldId id="265" r:id="rId8"/>
    <p:sldId id="268" r:id="rId9"/>
    <p:sldId id="269" r:id="rId10"/>
    <p:sldId id="266" r:id="rId11"/>
    <p:sldId id="261" r:id="rId12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2" autoAdjust="0"/>
  </p:normalViewPr>
  <p:slideViewPr>
    <p:cSldViewPr snapToGrid="0">
      <p:cViewPr varScale="1">
        <p:scale>
          <a:sx n="103" d="100"/>
          <a:sy n="103" d="100"/>
        </p:scale>
        <p:origin x="7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6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5A9632-4EB0-4862-92FF-00CF01BE2205}" type="doc">
      <dgm:prSet loTypeId="urn:microsoft.com/office/officeart/2018/5/layout/CenteredIconLabelDescriptionList" loCatId="other" qsTypeId="urn:microsoft.com/office/officeart/2005/8/quickstyle/simple3" qsCatId="simple" csTypeId="urn:microsoft.com/office/officeart/2018/5/colors/Iconchunking_neutralbg_accent1_2" csCatId="accent1" phldr="1"/>
      <dgm:spPr/>
    </dgm:pt>
    <dgm:pt modelId="{6AF39FF8-47D9-49AA-966D-A83086DA5755}" type="pres">
      <dgm:prSet presAssocID="{D75A9632-4EB0-4862-92FF-00CF01BE2205}" presName="root" presStyleCnt="0">
        <dgm:presLayoutVars>
          <dgm:dir/>
          <dgm:resizeHandles val="exact"/>
        </dgm:presLayoutVars>
      </dgm:prSet>
      <dgm:spPr/>
    </dgm:pt>
  </dgm:ptLst>
  <dgm:cxnLst>
    <dgm:cxn modelId="{8E0A6FFA-6594-4D6B-BA84-AD7817201E33}" type="presOf" srcId="{D75A9632-4EB0-4862-92FF-00CF01BE2205}" destId="{6AF39FF8-47D9-49AA-966D-A83086DA5755}" srcOrd="0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97AFA23-F58F-4CA2-A623-23DB1DD5B6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>
              <a:latin typeface="+mj-lt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D422537-97D7-420F-814F-207D63EF5B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65231-B313-4FCD-A05E-6E91A1F85D96}" type="datetime1">
              <a:rPr lang="ko-KR" altLang="en-US" smtClean="0">
                <a:latin typeface="+mj-lt"/>
              </a:rPr>
              <a:t>2024-08-08</a:t>
            </a:fld>
            <a:endParaRPr lang="ko-KR" altLang="en-US">
              <a:latin typeface="+mj-lt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28A1F7-FA5F-4437-AF7A-D98761E0A0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>
              <a:latin typeface="+mj-lt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15F6DB-304A-4E15-8E9F-7869D00727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31DAF-6707-45F2-98E9-B4760D5F0A6F}" type="slidenum">
              <a:rPr lang="en-US" altLang="ko-KR" smtClean="0">
                <a:latin typeface="+mj-lt"/>
              </a:rPr>
              <a:t>‹#›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97218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44080E-8125-4917-97FF-C09C87DC96DA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1D38E-C9A2-4B0E-AA6F-3495D0F881A7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995687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1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90342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2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45864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8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1511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직사각형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rtlCol="0"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F9B2E4-2A9A-4825-A901-D74954E17A80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5466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9AF226-E643-4E0A-BAA5-1C618F75B2AD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43974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99C43D-5A88-4D24-9EB9-05492E11FEFB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97192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44D8AE-37DC-40B4-8F7D-33A15D0F0340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181794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rtlCol="0"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1EABDA-ED87-4CFB-81E7-7FAD2A321AC5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066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6E1388-49B4-4C42-A930-C0CDAB23030D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41377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BCEC74-3D31-4259-AADF-3228CDC18DC4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39466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876F03-FF0A-4501-BB36-5E0E75736F01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3204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4A82E0-0854-4149-B846-8C5ABD9AC7A6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1649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06981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D4A840-FF68-430F-BD87-F76D2258FA3A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87B0DF2F-DAFD-4616-9E25-0C28D75BF30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91805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336DA0F9-D851-437C-A45B-EC125A3D3DB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76629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FF0BA98-3AB4-4D88-B1C2-6279BCACFA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87792" y="3971924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3" name="텍스트 개체 틀 5">
            <a:extLst>
              <a:ext uri="{FF2B5EF4-FFF2-40B4-BE49-F238E27FC236}">
                <a16:creationId xmlns:a16="http://schemas.microsoft.com/office/drawing/2014/main" id="{D9DEF72B-B924-4A0D-8C83-3B370632C0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2616" y="3971925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4" name="텍스트 개체 틀 5">
            <a:extLst>
              <a:ext uri="{FF2B5EF4-FFF2-40B4-BE49-F238E27FC236}">
                <a16:creationId xmlns:a16="http://schemas.microsoft.com/office/drawing/2014/main" id="{E9D30C54-E9E8-4300-8DA4-352DB3A71A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70240" y="3971924"/>
            <a:ext cx="2458230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7508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9848CD-8B33-4DAD-9B7D-2762EB4EA681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5941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ECBF56-DBED-43EB-B9EA-091C10DF05C7}" type="datetime1">
              <a:rPr lang="ko-KR" altLang="en-US" noProof="0" smtClean="0"/>
              <a:t>2024-08-08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3593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8.png"/><Relationship Id="rId5" Type="http://schemas.microsoft.com/office/2007/relationships/media" Target="../media/media3.mp4"/><Relationship Id="rId10" Type="http://schemas.openxmlformats.org/officeDocument/2006/relationships/image" Target="../media/image7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직사각형 9">
            <a:extLst>
              <a:ext uri="{FF2B5EF4-FFF2-40B4-BE49-F238E27FC236}">
                <a16:creationId xmlns:a16="http://schemas.microsoft.com/office/drawing/2014/main" id="{8869841E-71E7-4F51-8E6F-5E8A5E3756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계획">
            <a:extLst>
              <a:ext uri="{FF2B5EF4-FFF2-40B4-BE49-F238E27FC236}">
                <a16:creationId xmlns:a16="http://schemas.microsoft.com/office/drawing/2014/main" id="{A3A2E0DA-DA21-447D-AD1F-3DB915DD05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80" y="0"/>
            <a:ext cx="12188932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94B067E-A161-4B29-A8FA-FEEB194495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D6CA50C-1A88-4B3F-A34F-FE199F420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936" y="1970116"/>
            <a:ext cx="4402358" cy="2130587"/>
          </a:xfrm>
        </p:spPr>
        <p:txBody>
          <a:bodyPr rtlCol="0">
            <a:normAutofit fontScale="90000"/>
          </a:bodyPr>
          <a:lstStyle/>
          <a:p>
            <a:pPr fontAlgn="base" latinLnBrk="0"/>
            <a:r>
              <a:rPr lang="ko-KR" altLang="en-US" b="1" dirty="0" smtClean="0"/>
              <a:t> 자동차 </a:t>
            </a:r>
            <a:r>
              <a:rPr lang="ko-KR" altLang="en-US" b="1" dirty="0"/>
              <a:t>주문 제작 프로그램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CC2D51-705E-403A-AC0E-9157DC551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0416" y="5483264"/>
            <a:ext cx="3396518" cy="309078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1400" dirty="0" smtClean="0"/>
              <a:t>장창훈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이종휘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박상민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강호근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안형주</a:t>
            </a:r>
            <a:endParaRPr lang="en-US" altLang="ko-KR" sz="1400" dirty="0" smtClean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0C741F-0826-4AB6-A92E-AB4EB50216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C9CC2D51-705E-403A-AC0E-9157DC5513A8}"/>
              </a:ext>
            </a:extLst>
          </p:cNvPr>
          <p:cNvSpPr txBox="1">
            <a:spLocks/>
          </p:cNvSpPr>
          <p:nvPr/>
        </p:nvSpPr>
        <p:spPr>
          <a:xfrm>
            <a:off x="112023" y="2094565"/>
            <a:ext cx="3396518" cy="309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 smtClean="0">
                <a:latin typeface="+mj-ea"/>
                <a:ea typeface="+mj-ea"/>
                <a:cs typeface="함초롬바탕" panose="02030604000101010101" pitchFamily="18" charset="-127"/>
              </a:rPr>
              <a:t>2024 </a:t>
            </a:r>
            <a:r>
              <a:rPr lang="ko-KR" altLang="en-US" sz="1400" dirty="0" smtClean="0">
                <a:latin typeface="+mj-ea"/>
                <a:ea typeface="+mj-ea"/>
                <a:cs typeface="함초롬바탕" panose="02030604000101010101" pitchFamily="18" charset="-127"/>
              </a:rPr>
              <a:t>스마트팩토리 미니 프로젝트 </a:t>
            </a:r>
            <a:r>
              <a:rPr lang="en-US" altLang="ko-KR" sz="1400" dirty="0" smtClean="0">
                <a:latin typeface="+mj-ea"/>
                <a:ea typeface="+mj-ea"/>
                <a:cs typeface="함초롬바탕" panose="02030604000101010101" pitchFamily="18" charset="-127"/>
              </a:rPr>
              <a:t>1</a:t>
            </a:r>
            <a:r>
              <a:rPr lang="ko-KR" altLang="en-US" sz="1400" dirty="0" smtClean="0">
                <a:latin typeface="+mj-ea"/>
                <a:ea typeface="+mj-ea"/>
                <a:cs typeface="함초롬바탕" panose="02030604000101010101" pitchFamily="18" charset="-127"/>
              </a:rPr>
              <a:t>조</a:t>
            </a:r>
            <a:endParaRPr lang="en-US" altLang="ko-KR" sz="1400" dirty="0" smtClean="0">
              <a:latin typeface="+mj-ea"/>
              <a:ea typeface="+mj-ea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5828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직사각형 9">
            <a:extLst>
              <a:ext uri="{FF2B5EF4-FFF2-40B4-BE49-F238E27FC236}">
                <a16:creationId xmlns:a16="http://schemas.microsoft.com/office/drawing/2014/main" id="{DA178560-78C9-4CB5-BE46-05302CDA8E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청사진을 보고 있는 여러 사람들&#10;">
            <a:extLst>
              <a:ext uri="{FF2B5EF4-FFF2-40B4-BE49-F238E27FC236}">
                <a16:creationId xmlns:a16="http://schemas.microsoft.com/office/drawing/2014/main" id="{DC582F7A-0108-4267-A3E3-CA43CDA209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"/>
          <a:stretch/>
        </p:blipFill>
        <p:spPr>
          <a:xfrm>
            <a:off x="10980" y="121298"/>
            <a:ext cx="12188932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461EC9-A94F-4225-B526-5C862F340F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8492750-E12D-4995-ABCB-5BB846060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rtlCol="0">
            <a:normAutofit/>
          </a:bodyPr>
          <a:lstStyle/>
          <a:p>
            <a:pPr algn="ctr" rtl="0"/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87160F7-FCB2-48B7-8BB8-BEFF45F6BF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9282B84-621E-4580-80B7-222118AE44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9" name="내용 개체 틀 3" descr="Icon SmartArt placeholder ">
            <a:extLst>
              <a:ext uri="{FF2B5EF4-FFF2-40B4-BE49-F238E27FC236}">
                <a16:creationId xmlns:a16="http://schemas.microsoft.com/office/drawing/2014/main" id="{C2582C21-7073-4BDB-9E6E-0292C438BB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8890482"/>
              </p:ext>
            </p:extLst>
          </p:nvPr>
        </p:nvGraphicFramePr>
        <p:xfrm>
          <a:off x="4144446" y="971055"/>
          <a:ext cx="7315200" cy="4901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041766" y="868680"/>
            <a:ext cx="7315200" cy="512064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z="2800" dirty="0" smtClean="0"/>
          </a:p>
          <a:p>
            <a:pPr marL="0" indent="0">
              <a:buNone/>
            </a:pPr>
            <a:r>
              <a:rPr lang="en-US" altLang="ko-KR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1. </a:t>
            </a:r>
            <a:r>
              <a:rPr lang="ko-KR" altLang="en-US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프로젝트 목표</a:t>
            </a:r>
            <a:endParaRPr lang="en-US" altLang="ko-KR" sz="2800" dirty="0" smtClean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2. </a:t>
            </a:r>
            <a:r>
              <a:rPr lang="ko-KR" altLang="en-US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기획 및 설계</a:t>
            </a:r>
            <a:endParaRPr lang="en-US" altLang="ko-KR" sz="2800" dirty="0" smtClean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3. </a:t>
            </a:r>
            <a:r>
              <a:rPr lang="ko-KR" altLang="en-US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공정 과정</a:t>
            </a:r>
            <a:endParaRPr lang="en-US" altLang="ko-KR" sz="280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4. </a:t>
            </a:r>
            <a:r>
              <a:rPr lang="ko-KR" altLang="en-US" sz="280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개선 및 보안 과정</a:t>
            </a:r>
            <a:endParaRPr lang="en-US" altLang="ko-KR" sz="2800" dirty="0" smtClean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indent="0">
              <a:buNone/>
            </a:pPr>
            <a:endParaRPr lang="en-US" altLang="ko-KR" sz="2800" dirty="0"/>
          </a:p>
          <a:p>
            <a:pPr marL="0" indent="0">
              <a:buNone/>
            </a:pPr>
            <a:endParaRPr lang="en-US" altLang="ko-KR" sz="2800" dirty="0" smtClean="0"/>
          </a:p>
          <a:p>
            <a:pPr marL="0" indent="0">
              <a:buNone/>
            </a:pPr>
            <a:endParaRPr lang="en-US" altLang="ko-KR" sz="2800" dirty="0"/>
          </a:p>
          <a:p>
            <a:pPr marL="0" indent="0">
              <a:buNone/>
            </a:pPr>
            <a:endParaRPr lang="en-US" altLang="ko-KR" sz="2800" dirty="0" smtClean="0"/>
          </a:p>
          <a:p>
            <a:pPr marL="0" indent="0">
              <a:buNone/>
            </a:pPr>
            <a:endParaRPr lang="en-US" altLang="ko-KR" sz="2800" dirty="0"/>
          </a:p>
          <a:p>
            <a:pPr marL="0" indent="0">
              <a:buNone/>
            </a:pP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15916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1. </a:t>
            </a:r>
            <a:r>
              <a:rPr lang="ko-KR" altLang="en-US" dirty="0" smtClean="0"/>
              <a:t>프로젝트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목표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929811" y="368398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479732" y="746772"/>
            <a:ext cx="828558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고객이 자동차의 부품과 옵션을 직접 선택하여  예산을 실시간으로 확인할</a:t>
            </a:r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수 있도록 하며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생산 진행과정과 상태를 투명하게 모니터링할 수 있게 함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이를 통해 기업의 신뢰성을 높이고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도착 예정 일정을 쉽게 파악할 수 있도록 함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</a:p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또한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고객 경험을 향상시키고</a:t>
            </a:r>
            <a:r>
              <a:rPr lang="en-US" altLang="ko-KR" dirty="0" smtClean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주문 제작과정의 효율성을 극대화하여</a:t>
            </a:r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고객 만족도를 증대시키는 것을 목표로 함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en-US" altLang="ko-KR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904" y="2758879"/>
            <a:ext cx="5219146" cy="296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16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2. </a:t>
            </a:r>
            <a:r>
              <a:rPr lang="ko-KR" altLang="en-US" dirty="0" smtClean="0"/>
              <a:t>기획 및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설계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57687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90047600" descr="EMB0000057c084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325" y="766689"/>
            <a:ext cx="8360229" cy="533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335486" y="192372"/>
            <a:ext cx="3172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유스케이스 다이어그램</a:t>
            </a:r>
            <a:endParaRPr lang="ko-KR" altLang="en-US" sz="2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614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2. </a:t>
            </a:r>
            <a:r>
              <a:rPr lang="ko-KR" altLang="en-US" dirty="0" smtClean="0"/>
              <a:t>기획 및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설계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452326" y="798253"/>
            <a:ext cx="836022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Oracle Database </a:t>
            </a:r>
            <a:r>
              <a:rPr lang="ko-KR" altLang="en-US" dirty="0" smtClean="0"/>
              <a:t>연동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원자재</a:t>
            </a:r>
            <a:r>
              <a:rPr lang="en-US" altLang="ko-KR" dirty="0" smtClean="0"/>
              <a:t>, </a:t>
            </a:r>
            <a:r>
              <a:rPr lang="ko-KR" altLang="en-US" dirty="0" smtClean="0"/>
              <a:t>프레스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용접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도장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로그인등으로 테이블 구성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자동차 생산공정의 전반적인 흐름을 애니메이션화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스마트팩토리와 연관된 주제로 선정하여 프로젝트를 진행</a:t>
            </a:r>
            <a:endParaRPr lang="en-US" altLang="ko-KR" dirty="0" smtClean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95949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2. </a:t>
            </a:r>
            <a:r>
              <a:rPr lang="ko-KR" altLang="en-US" dirty="0" smtClean="0"/>
              <a:t>기획 및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설계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552631" y="715517"/>
            <a:ext cx="2137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굴림" panose="020B0600000101010101" pitchFamily="50" charset="-127"/>
                <a:ea typeface="굴림" panose="020B0600000101010101" pitchFamily="50" charset="-127"/>
              </a:rPr>
              <a:t>Material Table</a:t>
            </a:r>
            <a:endParaRPr lang="ko-KR" altLang="en-US" sz="2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7691" y="1357021"/>
            <a:ext cx="3162300" cy="9715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281" y="1357021"/>
            <a:ext cx="3162300" cy="9715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05226" y="710350"/>
            <a:ext cx="2137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굴림" panose="020B0600000101010101" pitchFamily="50" charset="-127"/>
                <a:ea typeface="굴림" panose="020B0600000101010101" pitchFamily="50" charset="-127"/>
              </a:rPr>
              <a:t>Press Table</a:t>
            </a:r>
            <a:endParaRPr lang="ko-KR" altLang="en-US" sz="2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221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3. </a:t>
            </a:r>
            <a:r>
              <a:rPr lang="ko-KR" altLang="en-US" dirty="0" smtClean="0"/>
              <a:t>공정 과정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52325" y="289249"/>
            <a:ext cx="17820303" cy="50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09854" y="779486"/>
            <a:ext cx="2174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자동차 생산공정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3946849" y="1286631"/>
            <a:ext cx="2519265" cy="57015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1. </a:t>
            </a:r>
            <a:r>
              <a:rPr lang="ko-KR" altLang="en-US" dirty="0" smtClean="0"/>
              <a:t>프레스 공정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(Press Process)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8369560" y="1286631"/>
            <a:ext cx="2500603" cy="60492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2. </a:t>
            </a:r>
            <a:r>
              <a:rPr lang="ko-KR" altLang="en-US" dirty="0" smtClean="0"/>
              <a:t>차체</a:t>
            </a:r>
            <a:r>
              <a:rPr lang="en-US" altLang="ko-KR" dirty="0" smtClean="0"/>
              <a:t>(</a:t>
            </a:r>
            <a:r>
              <a:rPr lang="ko-KR" altLang="en-US" dirty="0" smtClean="0"/>
              <a:t>용접</a:t>
            </a:r>
            <a:r>
              <a:rPr lang="en-US" altLang="ko-KR" dirty="0" smtClean="0"/>
              <a:t>)</a:t>
            </a:r>
            <a:r>
              <a:rPr lang="ko-KR" altLang="en-US" dirty="0" smtClean="0"/>
              <a:t> 공정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(BIW  Welding Progress)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946849" y="3883651"/>
            <a:ext cx="2519265" cy="57015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3. </a:t>
            </a:r>
            <a:r>
              <a:rPr lang="ko-KR" altLang="en-US" dirty="0" smtClean="0"/>
              <a:t>도장 공정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(Painting Process)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8369560" y="3883651"/>
            <a:ext cx="2500603" cy="57015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4. </a:t>
            </a:r>
            <a:r>
              <a:rPr lang="ko-KR" altLang="en-US" dirty="0" smtClean="0"/>
              <a:t>조립 공정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(Assembly Process)</a:t>
            </a:r>
            <a:endParaRPr lang="ko-KR" altLang="en-US" dirty="0"/>
          </a:p>
        </p:txBody>
      </p:sp>
      <p:pic>
        <p:nvPicPr>
          <p:cNvPr id="12" name="52460C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609854" y="2070197"/>
            <a:ext cx="3145507" cy="1509844"/>
          </a:xfrm>
          <a:prstGeom prst="rect">
            <a:avLst/>
          </a:prstGeom>
        </p:spPr>
      </p:pic>
      <p:pic>
        <p:nvPicPr>
          <p:cNvPr id="17" name="5E45D0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070979" y="2070198"/>
            <a:ext cx="3145508" cy="1509843"/>
          </a:xfrm>
          <a:prstGeom prst="rect">
            <a:avLst/>
          </a:prstGeom>
        </p:spPr>
      </p:pic>
      <p:pic>
        <p:nvPicPr>
          <p:cNvPr id="18" name="AE89B66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609854" y="4650508"/>
            <a:ext cx="3145506" cy="1510874"/>
          </a:xfrm>
          <a:prstGeom prst="rect">
            <a:avLst/>
          </a:prstGeom>
        </p:spPr>
      </p:pic>
      <p:pic>
        <p:nvPicPr>
          <p:cNvPr id="21" name="29861EC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070979" y="4650508"/>
            <a:ext cx="3145508" cy="151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35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직사각형 9">
            <a:extLst>
              <a:ext uri="{FF2B5EF4-FFF2-40B4-BE49-F238E27FC236}">
                <a16:creationId xmlns:a16="http://schemas.microsoft.com/office/drawing/2014/main" id="{474A7FC5-56F0-4FE3-8383-04EE92963F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영업">
            <a:extLst>
              <a:ext uri="{FF2B5EF4-FFF2-40B4-BE49-F238E27FC236}">
                <a16:creationId xmlns:a16="http://schemas.microsoft.com/office/drawing/2014/main" id="{BC829010-59E7-4B6E-AE76-EEE7D0ED0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DE6BEBC3-6A99-4A53-9835-9875E08415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993299F-3E8A-4BF7-9C3D-B9F22CF94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130552"/>
          </a:xfrm>
        </p:spPr>
        <p:txBody>
          <a:bodyPr rtlCol="0">
            <a:normAutofit/>
          </a:bodyPr>
          <a:lstStyle/>
          <a:p>
            <a:pPr algn="ctr" rtl="0"/>
            <a:r>
              <a:rPr lang="ko-KR" altLang="en-US" dirty="0"/>
              <a:t>감사합니다</a:t>
            </a:r>
            <a:r>
              <a:rPr lang="en-US" altLang="ko-KR" dirty="0"/>
              <a:t>!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006911-EDB8-4CDF-AEAA-A3FA060851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81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틀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577E783-5AB8-45E6-9E56-AE40075231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FB9BFA2-1FA5-44A1-B975-10D6BF58EC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541854-87B3-4953-A183-EF3BD285377B}">
  <ds:schemaRefs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16c05727-aa75-4e4a-9b5f-8a80a1165891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건축 디자인</Template>
  <TotalTime>0</TotalTime>
  <Words>198</Words>
  <Application>Microsoft Office PowerPoint</Application>
  <PresentationFormat>와이드스크린</PresentationFormat>
  <Paragraphs>67</Paragraphs>
  <Slides>8</Slides>
  <Notes>3</Notes>
  <HiddenSlides>0</HiddenSlides>
  <MMClips>4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HY중고딕</vt:lpstr>
      <vt:lpstr>굴림</vt:lpstr>
      <vt:lpstr>맑은 고딕</vt:lpstr>
      <vt:lpstr>함초롬바탕</vt:lpstr>
      <vt:lpstr>Arial</vt:lpstr>
      <vt:lpstr>Corbel</vt:lpstr>
      <vt:lpstr>Wingdings 2</vt:lpstr>
      <vt:lpstr>틀</vt:lpstr>
      <vt:lpstr> 자동차 주문 제작 프로그램</vt:lpstr>
      <vt:lpstr>목차</vt:lpstr>
      <vt:lpstr>1. 프로젝트 목표</vt:lpstr>
      <vt:lpstr>2. 기획 및  설계</vt:lpstr>
      <vt:lpstr>2. 기획 및  설계</vt:lpstr>
      <vt:lpstr>2. 기획 및  설계</vt:lpstr>
      <vt:lpstr>3. 공정 과정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2024-08-08T01:41:37Z</dcterms:created>
  <dcterms:modified xsi:type="dcterms:W3CDTF">2024-08-08T05:01:47Z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